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Playfair Display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PlayfairDisplay-bold.fntdata"/><Relationship Id="rId27" Type="http://schemas.openxmlformats.org/officeDocument/2006/relationships/font" Target="fonts/PlayfairDisplay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layfairDispl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PlayfairDisplay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583dc37de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a583dc37de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583dc37de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a583dc37de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583dc37de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a583dc37de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583dc37de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a583dc37de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583dc37de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a583dc37de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a583dc37de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a583dc37de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a583dc37de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a583dc37de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a583dc37de_1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a583dc37de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583dc37de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583dc37de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583dc37de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583dc37de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a583dc37de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a583dc37de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583dc37de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583dc37de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583dc37de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a583dc37de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583dc37de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a583dc37de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583dc37de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583dc37de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a583dc37de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a583dc37de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0" Type="http://schemas.openxmlformats.org/officeDocument/2006/relationships/image" Target="../media/image19.png"/><Relationship Id="rId9" Type="http://schemas.openxmlformats.org/officeDocument/2006/relationships/image" Target="../media/image28.png"/><Relationship Id="rId5" Type="http://schemas.openxmlformats.org/officeDocument/2006/relationships/image" Target="../media/image2.png"/><Relationship Id="rId6" Type="http://schemas.openxmlformats.org/officeDocument/2006/relationships/image" Target="../media/image18.png"/><Relationship Id="rId7" Type="http://schemas.openxmlformats.org/officeDocument/2006/relationships/image" Target="../media/image22.png"/><Relationship Id="rId8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32.png"/><Relationship Id="rId5" Type="http://schemas.openxmlformats.org/officeDocument/2006/relationships/image" Target="../media/image30.png"/><Relationship Id="rId6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26.png"/><Relationship Id="rId5" Type="http://schemas.openxmlformats.org/officeDocument/2006/relationships/image" Target="../media/image31.png"/><Relationship Id="rId6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3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Measuring The Development of The World</a:t>
            </a:r>
            <a:endParaRPr sz="33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By Mohammed Al-Shalchy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9825" y="3148825"/>
            <a:ext cx="2934176" cy="199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How to make visualizations: Population Example(1)</a:t>
            </a:r>
            <a:endParaRPr sz="2800">
              <a:solidFill>
                <a:srgbClr val="00FF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 rotWithShape="1">
          <a:blip r:embed="rId3">
            <a:alphaModFix/>
          </a:blip>
          <a:srcRect b="12379" l="31142" r="2456" t="22673"/>
          <a:stretch/>
        </p:blipFill>
        <p:spPr>
          <a:xfrm>
            <a:off x="0" y="1229875"/>
            <a:ext cx="9144001" cy="391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How to make visualizations: Population Example(2)</a:t>
            </a:r>
            <a:endParaRPr>
              <a:solidFill>
                <a:srgbClr val="00FF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59" name="Google Shape;159;p2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3"/>
          <p:cNvPicPr preferRelativeResize="0"/>
          <p:nvPr/>
        </p:nvPicPr>
        <p:blipFill rotWithShape="1">
          <a:blip r:embed="rId3">
            <a:alphaModFix/>
          </a:blip>
          <a:srcRect b="22179" l="30867" r="39497" t="19775"/>
          <a:stretch/>
        </p:blipFill>
        <p:spPr>
          <a:xfrm>
            <a:off x="0" y="1229875"/>
            <a:ext cx="4571999" cy="391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 rotWithShape="1">
          <a:blip r:embed="rId4">
            <a:alphaModFix/>
          </a:blip>
          <a:srcRect b="24133" l="31143" r="38125" t="21203"/>
          <a:stretch/>
        </p:blipFill>
        <p:spPr>
          <a:xfrm>
            <a:off x="4572000" y="1229875"/>
            <a:ext cx="4571999" cy="391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Percent of people with access to electricity</a:t>
            </a:r>
            <a:endParaRPr>
              <a:solidFill>
                <a:srgbClr val="00FF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67" name="Google Shape;167;p2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4"/>
          <p:cNvPicPr preferRelativeResize="0"/>
          <p:nvPr/>
        </p:nvPicPr>
        <p:blipFill rotWithShape="1">
          <a:blip r:embed="rId3">
            <a:alphaModFix/>
          </a:blip>
          <a:srcRect b="28036" l="31693" r="38810" t="35053"/>
          <a:stretch/>
        </p:blipFill>
        <p:spPr>
          <a:xfrm>
            <a:off x="0" y="1229875"/>
            <a:ext cx="4571999" cy="391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 rotWithShape="1">
          <a:blip r:embed="rId4">
            <a:alphaModFix/>
          </a:blip>
          <a:srcRect b="38533" l="31695" r="39631" t="23895"/>
          <a:stretch/>
        </p:blipFill>
        <p:spPr>
          <a:xfrm>
            <a:off x="4572001" y="1229875"/>
            <a:ext cx="4571999" cy="391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Education</a:t>
            </a:r>
            <a:endParaRPr>
              <a:solidFill>
                <a:srgbClr val="00FF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75" name="Google Shape;175;p2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5"/>
          <p:cNvPicPr preferRelativeResize="0"/>
          <p:nvPr/>
        </p:nvPicPr>
        <p:blipFill rotWithShape="1">
          <a:blip r:embed="rId3">
            <a:alphaModFix/>
          </a:blip>
          <a:srcRect b="32673" l="31552" r="40047" t="30236"/>
          <a:stretch/>
        </p:blipFill>
        <p:spPr>
          <a:xfrm>
            <a:off x="0" y="1017800"/>
            <a:ext cx="2344551" cy="200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5"/>
          <p:cNvPicPr preferRelativeResize="0"/>
          <p:nvPr/>
        </p:nvPicPr>
        <p:blipFill rotWithShape="1">
          <a:blip r:embed="rId4">
            <a:alphaModFix/>
          </a:blip>
          <a:srcRect b="26085" l="31280" r="39634" t="36823"/>
          <a:stretch/>
        </p:blipFill>
        <p:spPr>
          <a:xfrm>
            <a:off x="0" y="3025025"/>
            <a:ext cx="2344551" cy="211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5"/>
          <p:cNvPicPr preferRelativeResize="0"/>
          <p:nvPr/>
        </p:nvPicPr>
        <p:blipFill rotWithShape="1">
          <a:blip r:embed="rId5">
            <a:alphaModFix/>
          </a:blip>
          <a:srcRect b="27064" l="31693" r="38261" t="36332"/>
          <a:stretch/>
        </p:blipFill>
        <p:spPr>
          <a:xfrm>
            <a:off x="2344550" y="1017800"/>
            <a:ext cx="2344551" cy="200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 rotWithShape="1">
          <a:blip r:embed="rId6">
            <a:alphaModFix/>
          </a:blip>
          <a:srcRect b="27794" l="31419" r="38534" t="35051"/>
          <a:stretch/>
        </p:blipFill>
        <p:spPr>
          <a:xfrm>
            <a:off x="2344550" y="3025025"/>
            <a:ext cx="2344551" cy="211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 rotWithShape="1">
          <a:blip r:embed="rId7">
            <a:alphaModFix/>
          </a:blip>
          <a:srcRect b="21939" l="31553" r="39497" t="41456"/>
          <a:stretch/>
        </p:blipFill>
        <p:spPr>
          <a:xfrm>
            <a:off x="4689100" y="1017800"/>
            <a:ext cx="2260901" cy="188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/>
          <p:cNvPicPr preferRelativeResize="0"/>
          <p:nvPr/>
        </p:nvPicPr>
        <p:blipFill rotWithShape="1">
          <a:blip r:embed="rId8">
            <a:alphaModFix/>
          </a:blip>
          <a:srcRect b="24622" l="31552" r="39223" t="38773"/>
          <a:stretch/>
        </p:blipFill>
        <p:spPr>
          <a:xfrm>
            <a:off x="4689100" y="2899575"/>
            <a:ext cx="2260901" cy="224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5"/>
          <p:cNvPicPr preferRelativeResize="0"/>
          <p:nvPr/>
        </p:nvPicPr>
        <p:blipFill rotWithShape="1">
          <a:blip r:embed="rId9">
            <a:alphaModFix/>
          </a:blip>
          <a:srcRect b="19254" l="31004" r="38126" t="43410"/>
          <a:stretch/>
        </p:blipFill>
        <p:spPr>
          <a:xfrm>
            <a:off x="6950000" y="1017800"/>
            <a:ext cx="2194001" cy="188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5"/>
          <p:cNvPicPr preferRelativeResize="0"/>
          <p:nvPr/>
        </p:nvPicPr>
        <p:blipFill rotWithShape="1">
          <a:blip r:embed="rId10">
            <a:alphaModFix/>
          </a:blip>
          <a:srcRect b="29503" l="31419" r="38672" t="32916"/>
          <a:stretch/>
        </p:blipFill>
        <p:spPr>
          <a:xfrm>
            <a:off x="6950000" y="2899575"/>
            <a:ext cx="2194001" cy="224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CO2 Emissions (in kt)</a:t>
            </a:r>
            <a:endParaRPr>
              <a:solidFill>
                <a:srgbClr val="00FF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89" name="Google Shape;189;p2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6"/>
          <p:cNvPicPr preferRelativeResize="0"/>
          <p:nvPr/>
        </p:nvPicPr>
        <p:blipFill rotWithShape="1">
          <a:blip r:embed="rId3">
            <a:alphaModFix/>
          </a:blip>
          <a:srcRect b="32432" l="31553" r="39086" t="30477"/>
          <a:stretch/>
        </p:blipFill>
        <p:spPr>
          <a:xfrm>
            <a:off x="0" y="1229875"/>
            <a:ext cx="4571999" cy="391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6"/>
          <p:cNvPicPr preferRelativeResize="0"/>
          <p:nvPr/>
        </p:nvPicPr>
        <p:blipFill rotWithShape="1">
          <a:blip r:embed="rId4">
            <a:alphaModFix/>
          </a:blip>
          <a:srcRect b="20474" l="31281" r="39084" t="42189"/>
          <a:stretch/>
        </p:blipFill>
        <p:spPr>
          <a:xfrm>
            <a:off x="4572000" y="1229875"/>
            <a:ext cx="4571999" cy="391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Death/Mortality Rate</a:t>
            </a:r>
            <a:endParaRPr>
              <a:solidFill>
                <a:srgbClr val="00FF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97" name="Google Shape;197;p2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27"/>
          <p:cNvPicPr preferRelativeResize="0"/>
          <p:nvPr/>
        </p:nvPicPr>
        <p:blipFill rotWithShape="1">
          <a:blip r:embed="rId3">
            <a:alphaModFix/>
          </a:blip>
          <a:srcRect b="24866" l="31551" r="38676" t="38041"/>
          <a:stretch/>
        </p:blipFill>
        <p:spPr>
          <a:xfrm>
            <a:off x="4572000" y="1017800"/>
            <a:ext cx="4571999" cy="209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7"/>
          <p:cNvPicPr preferRelativeResize="0"/>
          <p:nvPr/>
        </p:nvPicPr>
        <p:blipFill rotWithShape="1">
          <a:blip r:embed="rId4">
            <a:alphaModFix/>
          </a:blip>
          <a:srcRect b="21939" l="31417" r="38399" t="40970"/>
          <a:stretch/>
        </p:blipFill>
        <p:spPr>
          <a:xfrm>
            <a:off x="4572000" y="3048475"/>
            <a:ext cx="4571999" cy="209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7"/>
          <p:cNvPicPr preferRelativeResize="0"/>
          <p:nvPr/>
        </p:nvPicPr>
        <p:blipFill rotWithShape="1">
          <a:blip r:embed="rId5">
            <a:alphaModFix/>
          </a:blip>
          <a:srcRect b="20959" l="31142" r="38400" t="42437"/>
          <a:stretch/>
        </p:blipFill>
        <p:spPr>
          <a:xfrm>
            <a:off x="0" y="1017800"/>
            <a:ext cx="4571999" cy="20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/>
          <p:cNvPicPr preferRelativeResize="0"/>
          <p:nvPr/>
        </p:nvPicPr>
        <p:blipFill rotWithShape="1">
          <a:blip r:embed="rId6">
            <a:alphaModFix/>
          </a:blip>
          <a:srcRect b="21935" l="31280" r="39359" t="40484"/>
          <a:stretch/>
        </p:blipFill>
        <p:spPr>
          <a:xfrm>
            <a:off x="0" y="3048475"/>
            <a:ext cx="4571999" cy="209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Economics</a:t>
            </a:r>
            <a:endParaRPr>
              <a:solidFill>
                <a:srgbClr val="00FF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07" name="Google Shape;207;p2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28"/>
          <p:cNvPicPr preferRelativeResize="0"/>
          <p:nvPr/>
        </p:nvPicPr>
        <p:blipFill rotWithShape="1">
          <a:blip r:embed="rId3">
            <a:alphaModFix/>
          </a:blip>
          <a:srcRect b="23891" l="31280" r="37165" t="38773"/>
          <a:stretch/>
        </p:blipFill>
        <p:spPr>
          <a:xfrm>
            <a:off x="0" y="1017800"/>
            <a:ext cx="4571999" cy="208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8"/>
          <p:cNvPicPr preferRelativeResize="0"/>
          <p:nvPr/>
        </p:nvPicPr>
        <p:blipFill rotWithShape="1">
          <a:blip r:embed="rId4">
            <a:alphaModFix/>
          </a:blip>
          <a:srcRect b="29012" l="31279" r="37577" t="33653"/>
          <a:stretch/>
        </p:blipFill>
        <p:spPr>
          <a:xfrm>
            <a:off x="0" y="3061000"/>
            <a:ext cx="4571999" cy="208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8"/>
          <p:cNvPicPr preferRelativeResize="0"/>
          <p:nvPr/>
        </p:nvPicPr>
        <p:blipFill rotWithShape="1">
          <a:blip r:embed="rId5">
            <a:alphaModFix/>
          </a:blip>
          <a:srcRect b="23654" l="30734" r="39083" t="38773"/>
          <a:stretch/>
        </p:blipFill>
        <p:spPr>
          <a:xfrm>
            <a:off x="4572000" y="1017800"/>
            <a:ext cx="4571999" cy="208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8"/>
          <p:cNvPicPr preferRelativeResize="0"/>
          <p:nvPr/>
        </p:nvPicPr>
        <p:blipFill rotWithShape="1">
          <a:blip r:embed="rId6">
            <a:alphaModFix/>
          </a:blip>
          <a:srcRect b="20232" l="31143" r="38673" t="40480"/>
          <a:stretch/>
        </p:blipFill>
        <p:spPr>
          <a:xfrm>
            <a:off x="4572000" y="3092375"/>
            <a:ext cx="4571999" cy="205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Living Conditions</a:t>
            </a:r>
            <a:endParaRPr>
              <a:solidFill>
                <a:srgbClr val="00FF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17" name="Google Shape;217;p2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 b="24865" l="31419" r="38672" t="37066"/>
          <a:stretch/>
        </p:blipFill>
        <p:spPr>
          <a:xfrm>
            <a:off x="0" y="1017800"/>
            <a:ext cx="4571999" cy="195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9"/>
          <p:cNvPicPr preferRelativeResize="0"/>
          <p:nvPr/>
        </p:nvPicPr>
        <p:blipFill rotWithShape="1">
          <a:blip r:embed="rId4">
            <a:alphaModFix/>
          </a:blip>
          <a:srcRect b="28768" l="31280" r="38811" t="35053"/>
          <a:stretch/>
        </p:blipFill>
        <p:spPr>
          <a:xfrm>
            <a:off x="0" y="2974850"/>
            <a:ext cx="4571999" cy="216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9"/>
          <p:cNvPicPr preferRelativeResize="0"/>
          <p:nvPr/>
        </p:nvPicPr>
        <p:blipFill rotWithShape="1">
          <a:blip r:embed="rId5">
            <a:alphaModFix/>
          </a:blip>
          <a:srcRect b="25108" l="30460" r="38807" t="36825"/>
          <a:stretch/>
        </p:blipFill>
        <p:spPr>
          <a:xfrm>
            <a:off x="4571999" y="1017800"/>
            <a:ext cx="4571999" cy="216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9"/>
          <p:cNvPicPr preferRelativeResize="0"/>
          <p:nvPr/>
        </p:nvPicPr>
        <p:blipFill rotWithShape="1">
          <a:blip r:embed="rId6">
            <a:alphaModFix/>
          </a:blip>
          <a:srcRect b="22670" l="30866" r="38813" t="39260"/>
          <a:stretch/>
        </p:blipFill>
        <p:spPr>
          <a:xfrm>
            <a:off x="4572000" y="3186450"/>
            <a:ext cx="4571999" cy="195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Loading in the Data</a:t>
            </a:r>
            <a:endParaRPr>
              <a:solidFill>
                <a:srgbClr val="00FF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b="60168" l="31247" r="2593" t="23787"/>
          <a:stretch/>
        </p:blipFill>
        <p:spPr>
          <a:xfrm>
            <a:off x="0" y="1229875"/>
            <a:ext cx="9144001" cy="391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9825" y="0"/>
            <a:ext cx="2934174" cy="101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Viewing the Data</a:t>
            </a:r>
            <a:endParaRPr>
              <a:solidFill>
                <a:srgbClr val="00FF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5"/>
          <p:cNvPicPr preferRelativeResize="0"/>
          <p:nvPr/>
        </p:nvPicPr>
        <p:blipFill rotWithShape="1">
          <a:blip r:embed="rId3">
            <a:alphaModFix/>
          </a:blip>
          <a:srcRect b="7119" l="26578" r="1099" t="20526"/>
          <a:stretch/>
        </p:blipFill>
        <p:spPr>
          <a:xfrm>
            <a:off x="0" y="1017800"/>
            <a:ext cx="9144001" cy="41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Finding Countries using N</a:t>
            </a:r>
            <a:r>
              <a:rPr lang="en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umPy: .unique( )</a:t>
            </a:r>
            <a:endParaRPr>
              <a:solidFill>
                <a:srgbClr val="00FF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 rotWithShape="1">
          <a:blip r:embed="rId3">
            <a:alphaModFix/>
          </a:blip>
          <a:srcRect b="8219" l="31027" r="25418" t="21531"/>
          <a:stretch/>
        </p:blipFill>
        <p:spPr>
          <a:xfrm>
            <a:off x="0" y="1141625"/>
            <a:ext cx="9144001" cy="405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Finding categories to select using </a:t>
            </a:r>
            <a:r>
              <a:rPr lang="en" sz="22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Pandas: drop_duplicates( )</a:t>
            </a:r>
            <a:endParaRPr sz="2200">
              <a:solidFill>
                <a:srgbClr val="00FF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7"/>
          <p:cNvPicPr preferRelativeResize="0"/>
          <p:nvPr/>
        </p:nvPicPr>
        <p:blipFill rotWithShape="1">
          <a:blip r:embed="rId3">
            <a:alphaModFix/>
          </a:blip>
          <a:srcRect b="8149" l="31278" r="2592" t="21288"/>
          <a:stretch/>
        </p:blipFill>
        <p:spPr>
          <a:xfrm>
            <a:off x="0" y="1292150"/>
            <a:ext cx="4571999" cy="385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 rotWithShape="1">
          <a:blip r:embed="rId4">
            <a:alphaModFix/>
          </a:blip>
          <a:srcRect b="10354" l="31555" r="2180" t="23778"/>
          <a:stretch/>
        </p:blipFill>
        <p:spPr>
          <a:xfrm>
            <a:off x="4572000" y="1292150"/>
            <a:ext cx="4571999" cy="385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Hierarchical</a:t>
            </a:r>
            <a:r>
              <a:rPr lang="en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Indexing by “Country Name”</a:t>
            </a:r>
            <a:endParaRPr>
              <a:solidFill>
                <a:srgbClr val="00FF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8"/>
          <p:cNvPicPr preferRelativeResize="0"/>
          <p:nvPr/>
        </p:nvPicPr>
        <p:blipFill rotWithShape="1">
          <a:blip r:embed="rId3">
            <a:alphaModFix/>
          </a:blip>
          <a:srcRect b="9741" l="31141" r="2044" t="19771"/>
          <a:stretch/>
        </p:blipFill>
        <p:spPr>
          <a:xfrm>
            <a:off x="0" y="1229875"/>
            <a:ext cx="9144001" cy="391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Regions to be used for visualization</a:t>
            </a:r>
            <a:endParaRPr>
              <a:solidFill>
                <a:srgbClr val="00FF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19"/>
          <p:cNvPicPr preferRelativeResize="0"/>
          <p:nvPr/>
        </p:nvPicPr>
        <p:blipFill rotWithShape="1">
          <a:blip r:embed="rId3">
            <a:alphaModFix/>
          </a:blip>
          <a:srcRect b="51636" l="31415" r="28665" t="30847"/>
          <a:stretch/>
        </p:blipFill>
        <p:spPr>
          <a:xfrm>
            <a:off x="0" y="1229875"/>
            <a:ext cx="5519849" cy="391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4750" y="3261725"/>
            <a:ext cx="2959251" cy="18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Categories that will be used for visualization</a:t>
            </a:r>
            <a:endParaRPr sz="2200">
              <a:solidFill>
                <a:srgbClr val="00FF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8" name="Google Shape;138;p2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0"/>
          <p:cNvPicPr preferRelativeResize="0"/>
          <p:nvPr/>
        </p:nvPicPr>
        <p:blipFill rotWithShape="1">
          <a:blip r:embed="rId3">
            <a:alphaModFix/>
          </a:blip>
          <a:srcRect b="32187" l="31309" r="29897" t="31940"/>
          <a:stretch/>
        </p:blipFill>
        <p:spPr>
          <a:xfrm>
            <a:off x="0" y="1229875"/>
            <a:ext cx="9144001" cy="391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0FF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Data Wrangling: Concatenate The Selected Countries</a:t>
            </a:r>
            <a:endParaRPr sz="2700">
              <a:solidFill>
                <a:srgbClr val="00FF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5" name="Google Shape;145;p2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1"/>
          <p:cNvPicPr preferRelativeResize="0"/>
          <p:nvPr/>
        </p:nvPicPr>
        <p:blipFill rotWithShape="1">
          <a:blip r:embed="rId3">
            <a:alphaModFix/>
          </a:blip>
          <a:srcRect b="9494" l="31416" r="2319" t="21205"/>
          <a:stretch/>
        </p:blipFill>
        <p:spPr>
          <a:xfrm>
            <a:off x="0" y="1229875"/>
            <a:ext cx="9144001" cy="391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